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2E74FE9-5454-4D1E-88AE-BBA9FF9C9B31}">
  <a:tblStyle styleId="{22E74FE9-5454-4D1E-88AE-BBA9FF9C9B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T-Mobile_US#History" TargetMode="External"/><Relationship Id="rId3" Type="http://schemas.openxmlformats.org/officeDocument/2006/relationships/hyperlink" Target="http://fortune.com/2017/04/04/labor-judge-says-t-mobile-must-disband-illegal-union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cdc5aad6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cdc5aad6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cdc5aad6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cdc5aad6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https://s22.q4cdn.com/194431217/files/doc_financials/2017/annual/1500109984.pdf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09bd4f9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09bd4f9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cdc5aad67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cdc5aad6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cdc5aad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cdc5aad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https://en.wikipedia.org/wiki/T-Mobile_US#History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T-voice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http://fortune.com/2017/04/04/labor-judge-says-t-mobile-must-disband-illegal-union/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fe9d3179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fe9d3179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http://fernfortuniversity.com/term-papers/swot/nyse/3976-t-mobile-us--inc-.php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e8504e6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fe8504e6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e9d3179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fe9d3179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http://fernfortuniversity.com/term-papers/swot/nyse/3976-t-mobile-us--inc-.php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072440f9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072440f9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Political:</a:t>
            </a:r>
            <a:r>
              <a:rPr lang="en"/>
              <a:t>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Antitrust Laws - While attempting to create fair competition in the industry, these government regulations can also </a:t>
            </a:r>
            <a:r>
              <a:rPr lang="en"/>
              <a:t>prevent</a:t>
            </a:r>
            <a:r>
              <a:rPr lang="en"/>
              <a:t> positive growth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Wage Legislation - The Increase in minimum wage puts strain on companies with lots of part time employees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Political Stability - Investors have started to look at mobile penetration as a predictor of political stability. Communication through mobile devices can make the transfer of knowledge easier. In 2009 a UN white paper on </a:t>
            </a:r>
            <a:r>
              <a:rPr lang="en"/>
              <a:t>telecommunications</a:t>
            </a:r>
            <a:r>
              <a:rPr lang="en"/>
              <a:t> and Industrial development came to the conclusion that </a:t>
            </a:r>
            <a:r>
              <a:rPr lang="en"/>
              <a:t>infrastructure</a:t>
            </a:r>
            <a:r>
              <a:rPr lang="en"/>
              <a:t> for telecommunications causes manufacturing growth.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Economic: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Cost of Building New Infrastructure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Inflation rates - telecommunication companies are almost immediately </a:t>
            </a:r>
            <a:r>
              <a:rPr lang="en"/>
              <a:t>negatively</a:t>
            </a:r>
            <a:r>
              <a:rPr lang="en"/>
              <a:t> impacted by inflation rates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Interest Rates - similarly telecommunications </a:t>
            </a:r>
            <a:r>
              <a:rPr lang="en"/>
              <a:t>companies</a:t>
            </a:r>
            <a:r>
              <a:rPr lang="en"/>
              <a:t> stock prices are very sensitive to fluctuation in interest rates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Exchange Rates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Socio-Cultural: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Demographics - about 20% of people in America do not utilize mobile devices. Changes in demographics affect sales and contract rates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International and Local Culture - while T-mobile doesn’t have as high of a presence in countries other than America, they do offer an International mobile and landline calling for free to Canada and Mexico. They offer the same plan in 33 other countries.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0f5ecdef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0f5ecdef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Political:</a:t>
            </a:r>
            <a:r>
              <a:rPr lang="en"/>
              <a:t>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Antitrust Laws - While attempting to create fair competition in the industry, these government regulations can also prevent positive growth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Wage Legislation - The Increase in minimum wage puts strain on companies with lots of part time employees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Political Stability - Investors have started to look at mobile penetration as a predictor of political stability. Communication through mobile devices can make the transfer of knowledge easier. In 2009 a UN white paper on telecommunications and Industrial development came to the conclusion that infrastructure for telecommunications causes manufacturing growth.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Economic: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Cost of Building New Infrastructure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Inflation rates - telecommunication companies are almost immediately negatively impacted by inflation rates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Interest Rates - similarly telecommunications companies stock prices are very sensitive to fluctuation in interest rates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Exchange Rates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Socio-Cultural: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Demographics - about 20% of people in America do not utilize mobile devices. Changes in demographics affect sales and contract rates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International and Local Culture - while T-mobile doesn’t have as high of a presence in countries other than America, they do offer an International mobile and landline calling for free to Canada and Mexico. They offer the same plan in 33 other countries.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072440f9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072440f9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cdc5aad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cdc5aad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Un-carrier: t-mobile </a:t>
            </a:r>
            <a:r>
              <a:rPr lang="en"/>
              <a:t>doesn't</a:t>
            </a:r>
            <a:r>
              <a:rPr lang="en"/>
              <a:t> offer two year contracts and offers subsidized phones, etc.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Rare</a:t>
            </a:r>
            <a:r>
              <a:rPr lang="en"/>
              <a:t> and </a:t>
            </a:r>
            <a:r>
              <a:rPr b="1" lang="en"/>
              <a:t>Costly</a:t>
            </a:r>
            <a:r>
              <a:rPr lang="en"/>
              <a:t> b/c they’re the only ones who are doing it. If other companies were to give up those contracts they could potentially lose customers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Brand: Not </a:t>
            </a:r>
            <a:r>
              <a:rPr b="1" lang="en"/>
              <a:t>Rare </a:t>
            </a:r>
            <a:r>
              <a:rPr lang="en"/>
              <a:t>or </a:t>
            </a:r>
            <a:r>
              <a:rPr b="1" lang="en"/>
              <a:t>Costly</a:t>
            </a:r>
            <a:r>
              <a:rPr lang="en"/>
              <a:t> b/c all four of the major carriers in the U.S. have strong brand awareness, especially through social media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International Phone Plan: Not </a:t>
            </a:r>
            <a:r>
              <a:rPr b="1" lang="en"/>
              <a:t>Rare</a:t>
            </a:r>
            <a:r>
              <a:rPr lang="en"/>
              <a:t> b/c while T-mobile is currently offering the most </a:t>
            </a:r>
            <a:r>
              <a:rPr lang="en"/>
              <a:t>affordable international data plans to customers, Verizon, AT&amp;T and Sprint are all offering similar plans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Loyalty: Yes </a:t>
            </a:r>
            <a:r>
              <a:rPr b="1" lang="en"/>
              <a:t>Rare and Valuable</a:t>
            </a:r>
            <a:r>
              <a:rPr lang="en"/>
              <a:t>. An article from Business Insiders states that T-Mobile had the best customer loyalty out of all of the US carriers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 Strategy: Not </a:t>
            </a:r>
            <a:r>
              <a:rPr b="1" lang="en"/>
              <a:t>Rare</a:t>
            </a:r>
            <a:r>
              <a:rPr lang="en"/>
              <a:t> or </a:t>
            </a:r>
            <a:r>
              <a:rPr b="1" lang="en"/>
              <a:t>costly</a:t>
            </a:r>
            <a:r>
              <a:rPr lang="en"/>
              <a:t> because it is such a competitive industry so the prices are roughly the same.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787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entury"/>
                <a:ea typeface="Century"/>
                <a:cs typeface="Century"/>
                <a:sym typeface="Century"/>
              </a:rPr>
              <a:t>Porter’s 5 Forces </a:t>
            </a:r>
            <a:endParaRPr sz="3500">
              <a:latin typeface="Century"/>
              <a:ea typeface="Century"/>
              <a:cs typeface="Century"/>
              <a:sym typeface="Century"/>
            </a:endParaRPr>
          </a:p>
        </p:txBody>
      </p:sp>
      <p:graphicFrame>
        <p:nvGraphicFramePr>
          <p:cNvPr id="157" name="Google Shape;157;p22"/>
          <p:cNvGraphicFramePr/>
          <p:nvPr/>
        </p:nvGraphicFramePr>
        <p:xfrm>
          <a:off x="311700" y="17235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{22E74FE9-5454-4D1E-88AE-BBA9FF9C9B31}</a:tableStyleId>
              </a:tblPr>
              <a:tblGrid>
                <a:gridCol w="2840200"/>
                <a:gridCol w="2840200"/>
                <a:gridCol w="2840200"/>
              </a:tblGrid>
              <a:tr h="54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Impact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Factor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Competition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AT&amp;T, </a:t>
                      </a:r>
                      <a:r>
                        <a:rPr lang="en"/>
                        <a:t>Verizon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Suppliers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Low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Multi year agreement with Ericsson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Customers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 and Service Sensitive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Substitution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Medium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Skype, Discord, Whatsapp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New Entrants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Infrastructure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entury"/>
                <a:ea typeface="Century"/>
                <a:cs typeface="Century"/>
                <a:sym typeface="Century"/>
              </a:rPr>
              <a:t>Financial Ratios: T-Mobile vs </a:t>
            </a:r>
            <a:r>
              <a:rPr lang="en" sz="3500">
                <a:latin typeface="Century"/>
                <a:ea typeface="Century"/>
                <a:cs typeface="Century"/>
                <a:sym typeface="Century"/>
              </a:rPr>
              <a:t>Sprint </a:t>
            </a:r>
            <a:endParaRPr sz="35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1158800" y="3180025"/>
            <a:ext cx="892500" cy="12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835" y="1746175"/>
            <a:ext cx="7588340" cy="30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/>
          <p:nvPr/>
        </p:nvSpPr>
        <p:spPr>
          <a:xfrm>
            <a:off x="777825" y="1746175"/>
            <a:ext cx="1093800" cy="70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311700" y="74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T-Mobile and Sustained Competitive Advantage</a:t>
            </a:r>
            <a:endParaRPr/>
          </a:p>
        </p:txBody>
      </p:sp>
      <p:sp>
        <p:nvSpPr>
          <p:cNvPr id="171" name="Google Shape;171;p24"/>
          <p:cNvSpPr txBox="1"/>
          <p:nvPr>
            <p:ph idx="1" type="body"/>
          </p:nvPr>
        </p:nvSpPr>
        <p:spPr>
          <a:xfrm>
            <a:off x="311700" y="1661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Does T-Mobile have a sustained competitive advantage?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graphicFrame>
        <p:nvGraphicFramePr>
          <p:cNvPr id="172" name="Google Shape;172;p24"/>
          <p:cNvGraphicFramePr/>
          <p:nvPr/>
        </p:nvGraphicFramePr>
        <p:xfrm>
          <a:off x="952500" y="272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{22E74FE9-5454-4D1E-88AE-BBA9FF9C9B31}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T-Mobile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Sprint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AT&amp;T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Verizon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Net Income 2018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  </a:t>
                      </a:r>
                      <a:r>
                        <a:rPr lang="en"/>
                        <a:t>$2,888,000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$7,389,000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$19,370,000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$15,528,000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entury"/>
                <a:ea typeface="Century"/>
                <a:cs typeface="Century"/>
                <a:sym typeface="Century"/>
              </a:rPr>
              <a:t>Discussion Questions </a:t>
            </a:r>
            <a:endParaRPr sz="35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311700" y="1751675"/>
            <a:ext cx="8520600" cy="30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T-Mobile</a:t>
            </a:r>
            <a:r>
              <a:rPr lang="en" sz="2000">
                <a:solidFill>
                  <a:srgbClr val="000000"/>
                </a:solidFill>
              </a:rPr>
              <a:t> claims that a successful merge with Sprint will create greater competition and therefore better prices for customers. Do you agree with this statement?</a:t>
            </a:r>
            <a:endParaRPr sz="2000">
              <a:solidFill>
                <a:srgbClr val="000000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How can T-Mobile continue to </a:t>
            </a:r>
            <a:r>
              <a:rPr lang="en" sz="2000">
                <a:solidFill>
                  <a:srgbClr val="000000"/>
                </a:solidFill>
              </a:rPr>
              <a:t>differentiate</a:t>
            </a:r>
            <a:r>
              <a:rPr lang="en" sz="2000">
                <a:solidFill>
                  <a:srgbClr val="000000"/>
                </a:solidFill>
              </a:rPr>
              <a:t> themselves to obtain competitive advantage?</a:t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715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History</a:t>
            </a:r>
            <a:r>
              <a:rPr lang="en" sz="3500">
                <a:solidFill>
                  <a:srgbClr val="434343"/>
                </a:solidFill>
                <a:latin typeface="Century"/>
                <a:ea typeface="Century"/>
                <a:cs typeface="Century"/>
                <a:sym typeface="Century"/>
              </a:rPr>
              <a:t> </a:t>
            </a:r>
            <a:endParaRPr sz="3500">
              <a:solidFill>
                <a:srgbClr val="000000"/>
              </a:solidFill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606775"/>
            <a:ext cx="8520600" cy="28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Originally established in 1994 as VoiceStream Wireless PCS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Purchased by Deutsche Telekom in 2001 and renamed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Western United States based company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Headquarters in Bellevue Washington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3rd largest wireless carrier in the US with 72.6 million customers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In 2013 they become known as the “Un-carrier”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T-voice in 2015 illegal </a:t>
            </a:r>
            <a:r>
              <a:rPr lang="en" sz="1400">
                <a:solidFill>
                  <a:srgbClr val="000000"/>
                </a:solidFill>
              </a:rPr>
              <a:t>company</a:t>
            </a:r>
            <a:r>
              <a:rPr lang="en" sz="1400">
                <a:solidFill>
                  <a:srgbClr val="000000"/>
                </a:solidFill>
              </a:rPr>
              <a:t> union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Today Sprint and T-mobile are seeking to merge companies</a:t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525" y="4051975"/>
            <a:ext cx="2117900" cy="9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734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latin typeface="Century"/>
                <a:ea typeface="Century"/>
                <a:cs typeface="Century"/>
                <a:sym typeface="Century"/>
              </a:rPr>
              <a:t>SWOT Analysis</a:t>
            </a:r>
            <a:r>
              <a:rPr lang="en">
                <a:latin typeface="Century"/>
                <a:ea typeface="Century"/>
                <a:cs typeface="Century"/>
                <a:sym typeface="Century"/>
              </a:rPr>
              <a:t> 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659050"/>
            <a:ext cx="39999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Strengths</a:t>
            </a:r>
            <a:endParaRPr sz="24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Largest global data coverage w/ no charge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Companies </a:t>
            </a:r>
            <a:r>
              <a:rPr lang="en" sz="1800">
                <a:solidFill>
                  <a:srgbClr val="000000"/>
                </a:solidFill>
              </a:rPr>
              <a:t>switching</a:t>
            </a:r>
            <a:r>
              <a:rPr lang="en" sz="1800">
                <a:solidFill>
                  <a:srgbClr val="000000"/>
                </a:solidFill>
              </a:rPr>
              <a:t> incentives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Discount carrier option (metro pcs)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Customer Service 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Family plans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832400" y="1659050"/>
            <a:ext cx="3999900" cy="32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</a:rPr>
              <a:t>Weakness</a:t>
            </a:r>
            <a:endParaRPr sz="25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Poor financial planning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3rd fastest network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High attrition rate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Mixing of company culture 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5249" l="0" r="0" t="0"/>
          <a:stretch/>
        </p:blipFill>
        <p:spPr>
          <a:xfrm>
            <a:off x="210250" y="281250"/>
            <a:ext cx="8727624" cy="4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690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500">
                <a:latin typeface="Century"/>
                <a:ea typeface="Century"/>
                <a:cs typeface="Century"/>
                <a:sym typeface="Century"/>
              </a:rPr>
              <a:t>SWOT Analysis</a:t>
            </a:r>
            <a:r>
              <a:rPr lang="en">
                <a:latin typeface="Century"/>
                <a:ea typeface="Century"/>
                <a:cs typeface="Century"/>
                <a:sym typeface="Century"/>
              </a:rPr>
              <a:t> 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669825"/>
            <a:ext cx="3999900" cy="32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Opportunities</a:t>
            </a:r>
            <a:endParaRPr sz="24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Company merging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Increase wireless coverage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Increase variety of plans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Improve company image and culture</a:t>
            </a:r>
            <a:endParaRPr sz="19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0" name="Google Shape;80;p17"/>
          <p:cNvSpPr txBox="1"/>
          <p:nvPr>
            <p:ph idx="2" type="body"/>
          </p:nvPr>
        </p:nvSpPr>
        <p:spPr>
          <a:xfrm>
            <a:off x="4832400" y="1636975"/>
            <a:ext cx="3999900" cy="31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Threats</a:t>
            </a:r>
            <a:endParaRPr sz="24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Speed comparisons with AT&amp;T &amp; Verizon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Competitors lowering prices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Product selection 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No regular innovative product / ideas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Century"/>
                <a:ea typeface="Century"/>
                <a:cs typeface="Century"/>
                <a:sym typeface="Century"/>
              </a:rPr>
              <a:t>PESTEL </a:t>
            </a:r>
            <a:endParaRPr sz="3400">
              <a:latin typeface="Century"/>
              <a:ea typeface="Century"/>
              <a:cs typeface="Century"/>
              <a:sym typeface="Century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311712" y="1884217"/>
            <a:ext cx="2628900" cy="401400"/>
          </a:xfrm>
          <a:prstGeom prst="rect">
            <a:avLst/>
          </a:prstGeom>
          <a:solidFill>
            <a:srgbClr val="FF2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8"/>
          <p:cNvSpPr/>
          <p:nvPr/>
        </p:nvSpPr>
        <p:spPr>
          <a:xfrm>
            <a:off x="311700" y="2283650"/>
            <a:ext cx="2628900" cy="2556300"/>
          </a:xfrm>
          <a:prstGeom prst="rect">
            <a:avLst/>
          </a:prstGeom>
          <a:noFill/>
          <a:ln cap="flat" cmpd="sng" w="9525">
            <a:solidFill>
              <a:srgbClr val="FF2F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Supported Trump Administration’s attack on Net </a:t>
            </a:r>
            <a:r>
              <a:rPr lang="en" sz="1200"/>
              <a:t>Neutrality</a:t>
            </a:r>
            <a:r>
              <a:rPr lang="en" sz="1200"/>
              <a:t> </a:t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T-Voice</a:t>
            </a:r>
            <a:endParaRPr sz="1200"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Political Stability - Importance of telecommunication in the economy </a:t>
            </a:r>
            <a:endParaRPr sz="1200"/>
          </a:p>
        </p:txBody>
      </p:sp>
      <p:sp>
        <p:nvSpPr>
          <p:cNvPr id="88" name="Google Shape;88;p18"/>
          <p:cNvSpPr txBox="1"/>
          <p:nvPr/>
        </p:nvSpPr>
        <p:spPr>
          <a:xfrm>
            <a:off x="318225" y="1884050"/>
            <a:ext cx="26289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</a:rPr>
              <a:t>Political</a:t>
            </a:r>
            <a:endParaRPr sz="1600">
              <a:solidFill>
                <a:schemeClr val="lt1"/>
              </a:solidFill>
            </a:endParaRPr>
          </a:p>
        </p:txBody>
      </p:sp>
      <p:grpSp>
        <p:nvGrpSpPr>
          <p:cNvPr id="89" name="Google Shape;89;p18"/>
          <p:cNvGrpSpPr/>
          <p:nvPr/>
        </p:nvGrpSpPr>
        <p:grpSpPr>
          <a:xfrm>
            <a:off x="3243762" y="1884137"/>
            <a:ext cx="2635413" cy="2956067"/>
            <a:chOff x="3243762" y="1884138"/>
            <a:chExt cx="2635413" cy="2956067"/>
          </a:xfrm>
        </p:grpSpPr>
        <p:grpSp>
          <p:nvGrpSpPr>
            <p:cNvPr id="90" name="Google Shape;90;p18"/>
            <p:cNvGrpSpPr/>
            <p:nvPr/>
          </p:nvGrpSpPr>
          <p:grpSpPr>
            <a:xfrm>
              <a:off x="3243762" y="1884305"/>
              <a:ext cx="2628900" cy="2955900"/>
              <a:chOff x="4095287" y="1876817"/>
              <a:chExt cx="2628900" cy="2955900"/>
            </a:xfrm>
          </p:grpSpPr>
          <p:sp>
            <p:nvSpPr>
              <p:cNvPr id="91" name="Google Shape;91;p18"/>
              <p:cNvSpPr txBox="1"/>
              <p:nvPr/>
            </p:nvSpPr>
            <p:spPr>
              <a:xfrm>
                <a:off x="4095287" y="1876817"/>
                <a:ext cx="2628900" cy="401400"/>
              </a:xfrm>
              <a:prstGeom prst="rect">
                <a:avLst/>
              </a:prstGeom>
              <a:solidFill>
                <a:srgbClr val="FF2F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8"/>
              <p:cNvSpPr/>
              <p:nvPr/>
            </p:nvSpPr>
            <p:spPr>
              <a:xfrm>
                <a:off x="4095287" y="1876817"/>
                <a:ext cx="2628900" cy="2955900"/>
              </a:xfrm>
              <a:prstGeom prst="rect">
                <a:avLst/>
              </a:prstGeom>
              <a:noFill/>
              <a:ln cap="flat" cmpd="sng" w="9525">
                <a:solidFill>
                  <a:srgbClr val="FF2FA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2"/>
                  </a:solidFill>
                </a:endParaRPr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"/>
                  <a:t>Cost of Building new infrastructure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"/>
                  <a:t>Inflation Rates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"/>
                  <a:t>Interest Rates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/>
                  <a:t>Exchange Rates </a:t>
                </a:r>
                <a:endParaRPr/>
              </a:p>
            </p:txBody>
          </p:sp>
        </p:grpSp>
        <p:sp>
          <p:nvSpPr>
            <p:cNvPr id="93" name="Google Shape;93;p18"/>
            <p:cNvSpPr txBox="1"/>
            <p:nvPr/>
          </p:nvSpPr>
          <p:spPr>
            <a:xfrm>
              <a:off x="3250275" y="1884138"/>
              <a:ext cx="2628900" cy="3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Economic</a:t>
              </a:r>
              <a:endParaRPr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94" name="Google Shape;94;p18"/>
          <p:cNvGrpSpPr/>
          <p:nvPr/>
        </p:nvGrpSpPr>
        <p:grpSpPr>
          <a:xfrm>
            <a:off x="6152262" y="1884212"/>
            <a:ext cx="2635413" cy="2956067"/>
            <a:chOff x="6228462" y="1884213"/>
            <a:chExt cx="2635413" cy="2956067"/>
          </a:xfrm>
        </p:grpSpPr>
        <p:grpSp>
          <p:nvGrpSpPr>
            <p:cNvPr id="95" name="Google Shape;95;p18"/>
            <p:cNvGrpSpPr/>
            <p:nvPr/>
          </p:nvGrpSpPr>
          <p:grpSpPr>
            <a:xfrm>
              <a:off x="6228462" y="1884380"/>
              <a:ext cx="2628900" cy="2955900"/>
              <a:chOff x="4095287" y="1876817"/>
              <a:chExt cx="2628900" cy="2955900"/>
            </a:xfrm>
          </p:grpSpPr>
          <p:sp>
            <p:nvSpPr>
              <p:cNvPr id="96" name="Google Shape;96;p18"/>
              <p:cNvSpPr txBox="1"/>
              <p:nvPr/>
            </p:nvSpPr>
            <p:spPr>
              <a:xfrm>
                <a:off x="4095287" y="1876817"/>
                <a:ext cx="2628900" cy="401400"/>
              </a:xfrm>
              <a:prstGeom prst="rect">
                <a:avLst/>
              </a:prstGeom>
              <a:solidFill>
                <a:srgbClr val="FF2F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8"/>
              <p:cNvSpPr/>
              <p:nvPr/>
            </p:nvSpPr>
            <p:spPr>
              <a:xfrm>
                <a:off x="4095287" y="1876817"/>
                <a:ext cx="2628900" cy="2955900"/>
              </a:xfrm>
              <a:prstGeom prst="rect">
                <a:avLst/>
              </a:prstGeom>
              <a:noFill/>
              <a:ln cap="flat" cmpd="sng" w="9525">
                <a:solidFill>
                  <a:srgbClr val="FF2FA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Demographics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/>
                  <a:t>International and Local Culture</a:t>
                </a:r>
                <a:endParaRPr/>
              </a:p>
            </p:txBody>
          </p:sp>
        </p:grpSp>
        <p:sp>
          <p:nvSpPr>
            <p:cNvPr id="98" name="Google Shape;98;p18"/>
            <p:cNvSpPr txBox="1"/>
            <p:nvPr/>
          </p:nvSpPr>
          <p:spPr>
            <a:xfrm>
              <a:off x="6234975" y="1884213"/>
              <a:ext cx="2628900" cy="3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Socio-Cultural</a:t>
              </a:r>
              <a:endParaRPr sz="16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Century"/>
                <a:ea typeface="Century"/>
                <a:cs typeface="Century"/>
                <a:sym typeface="Century"/>
              </a:rPr>
              <a:t>PESTEL </a:t>
            </a:r>
            <a:endParaRPr sz="3400"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25" y="1716950"/>
            <a:ext cx="4751175" cy="28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0" r="52921" t="0"/>
          <a:stretch/>
        </p:blipFill>
        <p:spPr>
          <a:xfrm>
            <a:off x="5293300" y="817977"/>
            <a:ext cx="3539000" cy="41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Century"/>
                <a:ea typeface="Century"/>
                <a:cs typeface="Century"/>
                <a:sym typeface="Century"/>
              </a:rPr>
              <a:t>PESTEL</a:t>
            </a:r>
            <a:endParaRPr sz="3400">
              <a:latin typeface="Century"/>
              <a:ea typeface="Century"/>
              <a:cs typeface="Century"/>
              <a:sym typeface="Century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311712" y="1884050"/>
            <a:ext cx="2635413" cy="2956067"/>
            <a:chOff x="235512" y="1884050"/>
            <a:chExt cx="2635413" cy="2956067"/>
          </a:xfrm>
        </p:grpSpPr>
        <p:grpSp>
          <p:nvGrpSpPr>
            <p:cNvPr id="112" name="Google Shape;112;p20"/>
            <p:cNvGrpSpPr/>
            <p:nvPr/>
          </p:nvGrpSpPr>
          <p:grpSpPr>
            <a:xfrm>
              <a:off x="235512" y="1884217"/>
              <a:ext cx="2628900" cy="2955900"/>
              <a:chOff x="4095287" y="1876817"/>
              <a:chExt cx="2628900" cy="2955900"/>
            </a:xfrm>
          </p:grpSpPr>
          <p:sp>
            <p:nvSpPr>
              <p:cNvPr id="113" name="Google Shape;113;p20"/>
              <p:cNvSpPr txBox="1"/>
              <p:nvPr/>
            </p:nvSpPr>
            <p:spPr>
              <a:xfrm>
                <a:off x="4095287" y="1876817"/>
                <a:ext cx="2628900" cy="401400"/>
              </a:xfrm>
              <a:prstGeom prst="rect">
                <a:avLst/>
              </a:prstGeom>
              <a:solidFill>
                <a:srgbClr val="FF2F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0"/>
              <p:cNvSpPr/>
              <p:nvPr/>
            </p:nvSpPr>
            <p:spPr>
              <a:xfrm>
                <a:off x="4095287" y="1876817"/>
                <a:ext cx="2628900" cy="2955900"/>
              </a:xfrm>
              <a:prstGeom prst="rect">
                <a:avLst/>
              </a:prstGeom>
              <a:noFill/>
              <a:ln cap="flat" cmpd="sng" w="9525">
                <a:solidFill>
                  <a:srgbClr val="FF2FA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/>
                  <a:t>Competitor’s Technology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/>
                  <a:t>Rate of diffusion for technology</a:t>
                </a:r>
                <a:endParaRPr/>
              </a:p>
            </p:txBody>
          </p:sp>
        </p:grpSp>
        <p:sp>
          <p:nvSpPr>
            <p:cNvPr id="115" name="Google Shape;115;p20"/>
            <p:cNvSpPr txBox="1"/>
            <p:nvPr/>
          </p:nvSpPr>
          <p:spPr>
            <a:xfrm>
              <a:off x="242025" y="1884050"/>
              <a:ext cx="2628900" cy="3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Technological</a:t>
              </a:r>
              <a:r>
                <a:rPr lang="en" sz="1600">
                  <a:solidFill>
                    <a:schemeClr val="lt1"/>
                  </a:solidFill>
                </a:rPr>
                <a:t> </a:t>
              </a:r>
              <a:endParaRPr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116" name="Google Shape;116;p20"/>
          <p:cNvGrpSpPr/>
          <p:nvPr/>
        </p:nvGrpSpPr>
        <p:grpSpPr>
          <a:xfrm>
            <a:off x="3243762" y="1884137"/>
            <a:ext cx="2635413" cy="2956067"/>
            <a:chOff x="3243762" y="1884138"/>
            <a:chExt cx="2635413" cy="2956067"/>
          </a:xfrm>
        </p:grpSpPr>
        <p:grpSp>
          <p:nvGrpSpPr>
            <p:cNvPr id="117" name="Google Shape;117;p20"/>
            <p:cNvGrpSpPr/>
            <p:nvPr/>
          </p:nvGrpSpPr>
          <p:grpSpPr>
            <a:xfrm>
              <a:off x="3243762" y="1884305"/>
              <a:ext cx="2628900" cy="2955900"/>
              <a:chOff x="4095287" y="1876817"/>
              <a:chExt cx="2628900" cy="2955900"/>
            </a:xfrm>
          </p:grpSpPr>
          <p:sp>
            <p:nvSpPr>
              <p:cNvPr id="118" name="Google Shape;118;p20"/>
              <p:cNvSpPr txBox="1"/>
              <p:nvPr/>
            </p:nvSpPr>
            <p:spPr>
              <a:xfrm>
                <a:off x="4095287" y="1876817"/>
                <a:ext cx="2628900" cy="401400"/>
              </a:xfrm>
              <a:prstGeom prst="rect">
                <a:avLst/>
              </a:prstGeom>
              <a:solidFill>
                <a:srgbClr val="FF2F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0"/>
              <p:cNvSpPr/>
              <p:nvPr/>
            </p:nvSpPr>
            <p:spPr>
              <a:xfrm>
                <a:off x="4095287" y="1876817"/>
                <a:ext cx="2628900" cy="2955900"/>
              </a:xfrm>
              <a:prstGeom prst="rect">
                <a:avLst/>
              </a:prstGeom>
              <a:noFill/>
              <a:ln cap="flat" cmpd="sng" w="9525">
                <a:solidFill>
                  <a:srgbClr val="FF2FA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None/>
                </a:pPr>
                <a:r>
                  <a:rPr lang="en"/>
                  <a:t>Weather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>
                    <a:solidFill>
                      <a:schemeClr val="dk1"/>
                    </a:solidFill>
                  </a:rPr>
                  <a:t>Laws regarding Environmental Pollution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/>
                  <a:t>Public’s attitude towards renewable energy</a:t>
                </a:r>
                <a:endParaRPr/>
              </a:p>
            </p:txBody>
          </p:sp>
        </p:grpSp>
        <p:sp>
          <p:nvSpPr>
            <p:cNvPr id="120" name="Google Shape;120;p20"/>
            <p:cNvSpPr txBox="1"/>
            <p:nvPr/>
          </p:nvSpPr>
          <p:spPr>
            <a:xfrm>
              <a:off x="3250275" y="1884138"/>
              <a:ext cx="2628900" cy="3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Environmental</a:t>
              </a:r>
              <a:endParaRPr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121" name="Google Shape;121;p20"/>
          <p:cNvGrpSpPr/>
          <p:nvPr/>
        </p:nvGrpSpPr>
        <p:grpSpPr>
          <a:xfrm>
            <a:off x="6152262" y="1884212"/>
            <a:ext cx="2635413" cy="2956067"/>
            <a:chOff x="6228462" y="1884213"/>
            <a:chExt cx="2635413" cy="2956067"/>
          </a:xfrm>
        </p:grpSpPr>
        <p:grpSp>
          <p:nvGrpSpPr>
            <p:cNvPr id="122" name="Google Shape;122;p20"/>
            <p:cNvGrpSpPr/>
            <p:nvPr/>
          </p:nvGrpSpPr>
          <p:grpSpPr>
            <a:xfrm>
              <a:off x="6228462" y="1884380"/>
              <a:ext cx="2628900" cy="2955900"/>
              <a:chOff x="4095287" y="1876817"/>
              <a:chExt cx="2628900" cy="2955900"/>
            </a:xfrm>
          </p:grpSpPr>
          <p:sp>
            <p:nvSpPr>
              <p:cNvPr id="123" name="Google Shape;123;p20"/>
              <p:cNvSpPr txBox="1"/>
              <p:nvPr/>
            </p:nvSpPr>
            <p:spPr>
              <a:xfrm>
                <a:off x="4095287" y="1876817"/>
                <a:ext cx="2628900" cy="401400"/>
              </a:xfrm>
              <a:prstGeom prst="rect">
                <a:avLst/>
              </a:prstGeom>
              <a:solidFill>
                <a:srgbClr val="FF2F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0"/>
              <p:cNvSpPr/>
              <p:nvPr/>
            </p:nvSpPr>
            <p:spPr>
              <a:xfrm>
                <a:off x="4095287" y="1876817"/>
                <a:ext cx="2628900" cy="2955900"/>
              </a:xfrm>
              <a:prstGeom prst="rect">
                <a:avLst/>
              </a:prstGeom>
              <a:noFill/>
              <a:ln cap="flat" cmpd="sng" w="9525">
                <a:solidFill>
                  <a:srgbClr val="FF2FA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Copyrights/Patents</a:t>
                </a:r>
                <a:endParaRPr/>
              </a:p>
              <a:p>
                <a:pPr indent="0" lvl="0" marL="0" rtl="0" algn="ctr">
                  <a:lnSpc>
                    <a:spcPct val="115000"/>
                  </a:lnSpc>
                  <a:spcBef>
                    <a:spcPts val="1600"/>
                  </a:spcBef>
                  <a:spcAft>
                    <a:spcPts val="1600"/>
                  </a:spcAft>
                  <a:buNone/>
                </a:pPr>
                <a:r>
                  <a:rPr lang="en"/>
                  <a:t>Consumer protections and ecommerce </a:t>
                </a:r>
                <a:endParaRPr/>
              </a:p>
            </p:txBody>
          </p:sp>
        </p:grpSp>
        <p:sp>
          <p:nvSpPr>
            <p:cNvPr id="125" name="Google Shape;125;p20"/>
            <p:cNvSpPr txBox="1"/>
            <p:nvPr/>
          </p:nvSpPr>
          <p:spPr>
            <a:xfrm>
              <a:off x="6234975" y="1884213"/>
              <a:ext cx="2628900" cy="39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lt1"/>
                  </a:solidFill>
                </a:rPr>
                <a:t>Legal</a:t>
              </a:r>
              <a:endParaRPr sz="16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" name="Google Shape;130;p21"/>
          <p:cNvGraphicFramePr/>
          <p:nvPr/>
        </p:nvGraphicFramePr>
        <p:xfrm>
          <a:off x="374650" y="1648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{22E74FE9-5454-4D1E-88AE-BBA9FF9C9B31}</a:tableStyleId>
              </a:tblPr>
              <a:tblGrid>
                <a:gridCol w="1670175"/>
                <a:gridCol w="1343950"/>
                <a:gridCol w="1288425"/>
                <a:gridCol w="1399475"/>
                <a:gridCol w="1496650"/>
                <a:gridCol w="1191250"/>
              </a:tblGrid>
              <a:tr h="4303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Valuable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Rare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Costly to Imitate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Capturing Value</a:t>
                      </a:r>
                      <a:endParaRPr b="1" sz="12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Sustainable Advantage?</a:t>
                      </a:r>
                      <a:endParaRPr b="1" sz="1200"/>
                    </a:p>
                  </a:txBody>
                  <a:tcPr marT="91425" marB="91425" marR="91425" marL="91425" anchor="ctr"/>
                </a:tc>
              </a:tr>
              <a:tr h="493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“Un-Carrier” 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Sustainable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493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Brand Awareness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Competitive Parity 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4932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International Phone Plan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Competitive Parity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657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Customer Loyalty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Sustainable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  <a:tr h="657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Pricing</a:t>
                      </a:r>
                      <a:r>
                        <a:rPr lang="en" sz="1100"/>
                        <a:t> Strategy</a:t>
                      </a:r>
                      <a:endParaRPr sz="1100"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Competitive Parity</a:t>
                      </a:r>
                      <a:endParaRPr sz="12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31" name="Google Shape;131;p21"/>
          <p:cNvSpPr txBox="1"/>
          <p:nvPr>
            <p:ph type="title"/>
          </p:nvPr>
        </p:nvSpPr>
        <p:spPr>
          <a:xfrm>
            <a:off x="311700" y="77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entury"/>
                <a:ea typeface="Century"/>
                <a:cs typeface="Century"/>
                <a:sym typeface="Century"/>
              </a:rPr>
              <a:t>VRIO</a:t>
            </a:r>
            <a:endParaRPr sz="3500">
              <a:latin typeface="Century"/>
              <a:ea typeface="Century"/>
              <a:cs typeface="Century"/>
              <a:sym typeface="Century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285" y="224164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285" y="2753410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298" y="3239310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285" y="3838835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310" y="4492960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223" y="224164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6223" y="3838823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848" y="224164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848" y="323929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860" y="3838823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823" y="224164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835" y="275339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823" y="323929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823" y="3838823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6850" y="2740475"/>
            <a:ext cx="388150" cy="38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212" y="3265150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6225" y="4492950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6850" y="4492950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823" y="4492948"/>
            <a:ext cx="388150" cy="38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562" y="2753400"/>
            <a:ext cx="388150" cy="38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